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lvl="0">
      <a:defRPr lang="en-US"/>
    </a:defPPr>
    <a:lvl1pPr lvl="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1pPr>
    <a:lvl2pPr marL="457200" lvl="1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2pPr>
    <a:lvl3pPr marL="914400" lvl="2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3pPr>
    <a:lvl4pPr marL="1371600" lvl="3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4pPr>
    <a:lvl5pPr marL="1828800" lvl="4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Arial" charset="0"/>
        <a:ea typeface="SimSun" pitchFamily="2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EA60"/>
    <a:srgbClr val="004620"/>
    <a:srgbClr val="555545"/>
    <a:srgbClr val="050403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关系图"/>
          <p:cNvPicPr>
            <a:picLocks noChangeAspect="1"/>
          </p:cNvPicPr>
          <p:nvPr/>
        </p:nvPicPr>
        <p:blipFill>
          <a:blip r:embed="rId2"/>
          <a:srcRect r="2528" b="10909"/>
          <a:stretch>
            <a:fillRect/>
          </a:stretch>
        </p:blipFill>
        <p:spPr bwMode="auto">
          <a:xfrm>
            <a:off x="239713" y="692150"/>
            <a:ext cx="11884025" cy="611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1588" y="549275"/>
            <a:ext cx="12192000" cy="151130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/>
          <a:lstStyle/>
          <a:p>
            <a:pPr defTabSz="914400">
              <a:defRPr/>
            </a:pPr>
            <a:endParaRPr lang="en-US">
              <a:latin typeface="Arial" panose="020B0604020202020204" pitchFamily="34" charset="0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44233" y="2492375"/>
            <a:ext cx="7393517" cy="12223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007533" y="620713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BB71D-34D1-4724-981C-4F994CCD91A4}" type="datetimeFigureOut">
              <a:rPr lang="en-US"/>
              <a:pPr>
                <a:defRPr/>
              </a:pPr>
              <a:t>03-Feb-26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1C427-1CCB-4876-BCC1-69F15BBA3B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24362-E49D-4687-AA25-C21DE97AC034}" type="datetimeFigureOut">
              <a:rPr lang="en-US"/>
              <a:pPr>
                <a:defRPr/>
              </a:pPr>
              <a:t>03-Feb-26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92698-BF23-4184-9244-C563DE02F6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38622-2078-4F16-97D0-8539475245F7}" type="datetimeFigureOut">
              <a:rPr lang="en-US"/>
              <a:pPr>
                <a:defRPr/>
              </a:pPr>
              <a:t>03-Feb-26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63368-85B7-4B33-AAFA-3639B0742D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F6FB5-B484-46DA-A10A-6B1542412F5F}" type="datetimeFigureOut">
              <a:rPr lang="en-US"/>
              <a:pPr>
                <a:defRPr/>
              </a:pPr>
              <a:t>03-Feb-26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D84D5-8D8C-4F2F-8877-681D62127A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CC402-2C56-452E-8F01-A489720138CA}" type="datetimeFigureOut">
              <a:rPr lang="en-US"/>
              <a:pPr>
                <a:defRPr/>
              </a:pPr>
              <a:t>03-Feb-26</a:t>
            </a:fld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19B75-48CA-4376-BDA6-9336A85C5F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16F17-745A-494D-80D0-EE5952084BFF}" type="datetimeFigureOut">
              <a:rPr lang="en-US"/>
              <a:pPr>
                <a:defRPr/>
              </a:pPr>
              <a:t>03-Feb-26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884B7-D25B-4F86-8418-ACDD34BBEB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2AEE5-E89B-4BD0-AF6E-F9DBAF55B5D1}" type="datetimeFigureOut">
              <a:rPr lang="en-US"/>
              <a:pPr>
                <a:defRPr/>
              </a:pPr>
              <a:t>03-Feb-26</a:t>
            </a:fld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6A328-538D-43DB-B985-5767F4959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223F6-1DCB-4307-9A13-8978592B013D}" type="datetimeFigureOut">
              <a:rPr lang="en-US"/>
              <a:pPr>
                <a:defRPr/>
              </a:pPr>
              <a:t>03-Feb-26</a:t>
            </a:fld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47D5A-27D4-4C77-92E6-C316809F6F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11800-4E4B-4BEA-AD11-F1C9534E8C84}" type="datetimeFigureOut">
              <a:rPr lang="en-US"/>
              <a:pPr>
                <a:defRPr/>
              </a:pPr>
              <a:t>03-Feb-26</a:t>
            </a:fld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AFB3B-6CFE-43A9-9DBB-EE73636821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F95F1-5FAB-4F0B-8EBF-BFCCFE948BA3}" type="datetimeFigureOut">
              <a:rPr lang="en-US"/>
              <a:pPr>
                <a:defRPr/>
              </a:pPr>
              <a:t>03-Feb-26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D9430-5F8C-44C4-96E8-6A43BA655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D5FB-EE39-4F09-9638-A5CA9635F2C6}" type="datetimeFigureOut">
              <a:rPr lang="en-US"/>
              <a:pPr>
                <a:defRPr/>
              </a:pPr>
              <a:t>03-Feb-26</a:t>
            </a:fld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267EE-65D5-4501-8A07-D89FA5DF03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88" y="333375"/>
            <a:ext cx="12192000" cy="1009650"/>
          </a:xfrm>
          <a:prstGeom prst="rect">
            <a:avLst/>
          </a:prstGeom>
          <a:gradFill rotWithShape="0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>
                  <a:alpha val="53999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/>
          <a:lstStyle/>
          <a:p>
            <a:pPr defTabSz="914400">
              <a:defRPr/>
            </a:pPr>
            <a:endParaRPr lang="en-US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027" name="Picture 3" descr="关系图"/>
          <p:cNvPicPr>
            <a:picLocks noChangeAspect="1"/>
          </p:cNvPicPr>
          <p:nvPr/>
        </p:nvPicPr>
        <p:blipFill>
          <a:blip r:embed="rId13"/>
          <a:srcRect t="1094" r="8122" b="13318"/>
          <a:stretch>
            <a:fillRect/>
          </a:stretch>
        </p:blipFill>
        <p:spPr bwMode="auto">
          <a:xfrm>
            <a:off x="7729538" y="4438650"/>
            <a:ext cx="44545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BEBB9FB-E7AC-4E61-86C3-89C56CE0576C}" type="datetimeFigureOut">
              <a:rPr lang="en-US"/>
              <a:pPr>
                <a:defRPr/>
              </a:pPr>
              <a:t>03-Feb-26</a:t>
            </a:fld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D420BD4-CF7E-46A5-84A5-A6121CE891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35.png"/><Relationship Id="rId5" Type="http://schemas.openxmlformats.org/officeDocument/2006/relationships/image" Target="../media/image30.jpeg"/><Relationship Id="rId10" Type="http://schemas.openxmlformats.org/officeDocument/2006/relationships/image" Target="../media/image34.jp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jpeg"/><Relationship Id="rId7" Type="http://schemas.openxmlformats.org/officeDocument/2006/relationships/image" Target="../media/image42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Relationship Id="rId9" Type="http://schemas.openxmlformats.org/officeDocument/2006/relationships/image" Target="../media/image44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rslogistic.co.in" TargetMode="External"/><Relationship Id="rId2" Type="http://schemas.openxmlformats.org/officeDocument/2006/relationships/hyperlink" Target="http://www.ihubexpress.c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8063" y="812800"/>
            <a:ext cx="11044237" cy="1277938"/>
          </a:xfrm>
        </p:spPr>
        <p:txBody>
          <a:bodyPr/>
          <a:lstStyle/>
          <a:p>
            <a:pPr eaLnBrk="1" hangingPunct="1">
              <a:defRPr/>
            </a:pPr>
            <a:r>
              <a:rPr lang="en-IN" sz="8000" b="1" i="1" dirty="0" smtClean="0">
                <a:solidFill>
                  <a:srgbClr val="FF0000"/>
                </a:solidFill>
                <a:latin typeface="+mn-lt"/>
              </a:rPr>
              <a:t>SRS</a:t>
            </a:r>
            <a:r>
              <a:rPr lang="en-IN" sz="8000" b="1" i="1" dirty="0" smtClean="0">
                <a:solidFill>
                  <a:srgbClr val="7EEA60"/>
                </a:solidFill>
                <a:latin typeface="+mn-lt"/>
              </a:rPr>
              <a:t> </a:t>
            </a:r>
            <a:r>
              <a:rPr lang="en-IN" sz="4400" b="1" i="1" dirty="0" smtClean="0">
                <a:solidFill>
                  <a:schemeClr val="tx1"/>
                </a:solidFill>
              </a:rPr>
              <a:t>LOGISTIC</a:t>
            </a:r>
            <a:endParaRPr lang="en-IN" sz="4400" b="1" i="1" dirty="0">
              <a:solidFill>
                <a:schemeClr val="tx1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544763" y="2492375"/>
            <a:ext cx="7412037" cy="847725"/>
          </a:xfrm>
        </p:spPr>
        <p:txBody>
          <a:bodyPr/>
          <a:lstStyle/>
          <a:p>
            <a:pPr eaLnBrk="1" hangingPunct="1"/>
            <a:r>
              <a:rPr lang="en-IN" sz="2400" b="1" i="1" dirty="0" smtClean="0">
                <a:solidFill>
                  <a:srgbClr val="FF0000"/>
                </a:solidFill>
                <a:latin typeface="Rockwell Extra Bold" panose="02060903040505020403" pitchFamily="18" charset="0"/>
              </a:rPr>
              <a:t>“The Name Is Enough”</a:t>
            </a:r>
            <a:endParaRPr lang="en-IN" sz="2400" b="1" i="1" dirty="0" smtClean="0">
              <a:solidFill>
                <a:srgbClr val="FF0000"/>
              </a:solidFill>
              <a:latin typeface="Rockwell Extra Bold" panose="02060903040505020403" pitchFamily="18" charset="0"/>
            </a:endParaRPr>
          </a:p>
          <a:p>
            <a:pPr eaLnBrk="1" hangingPunct="1"/>
            <a:endParaRPr lang="en-IN" sz="2400" b="1" i="1" dirty="0" smtClean="0">
              <a:solidFill>
                <a:srgbClr val="FFC000"/>
              </a:solidFill>
              <a:latin typeface="Segoe Print" pitchFamily="2" charset="0"/>
            </a:endParaRPr>
          </a:p>
        </p:txBody>
      </p:sp>
      <p:pic>
        <p:nvPicPr>
          <p:cNvPr id="307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75" y="3340100"/>
            <a:ext cx="430053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AutoShape 2" descr="Image result for 3 ye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8" name="AutoShape 4" descr="Image result for 3 yea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30" name="Picture 6" descr="SRS Logis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61975"/>
            <a:ext cx="2939317" cy="153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sz="2800" smtClean="0"/>
              <a:t>There are  +15 years fully experienced leadership team engaged with us to understand the current Market scenario &amp; developed the client relationship with us &amp; full fill your requirement</a:t>
            </a:r>
          </a:p>
        </p:txBody>
      </p:sp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smtClean="0"/>
              <a:t>Our Marketing &amp; Sales Team</a:t>
            </a: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2413" y="3759200"/>
            <a:ext cx="3005137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2763" y="3552825"/>
            <a:ext cx="247173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SRS Logis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" y="247650"/>
            <a:ext cx="2286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84250"/>
          </a:xfrm>
        </p:spPr>
        <p:txBody>
          <a:bodyPr/>
          <a:lstStyle/>
          <a:p>
            <a:pPr eaLnBrk="1" hangingPunct="1"/>
            <a:r>
              <a:rPr lang="en-IN" smtClean="0"/>
              <a:t>Our Valued Customer’s:-</a:t>
            </a:r>
          </a:p>
        </p:txBody>
      </p:sp>
      <p:sp>
        <p:nvSpPr>
          <p:cNvPr id="13323" name="AutoShape 2" descr="Image result for panasoni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26" name="Picture 2" descr="C:\Users\Mypc\Desktop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8643" y="2370102"/>
            <a:ext cx="2136013" cy="1458185"/>
          </a:xfrm>
          <a:prstGeom prst="rect">
            <a:avLst/>
          </a:prstGeom>
          <a:noFill/>
        </p:spPr>
      </p:pic>
      <p:pic>
        <p:nvPicPr>
          <p:cNvPr id="1027" name="Picture 3" descr="C:\Users\Mypc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32064" y="2340864"/>
            <a:ext cx="3657600" cy="1304544"/>
          </a:xfrm>
          <a:prstGeom prst="rect">
            <a:avLst/>
          </a:prstGeom>
          <a:noFill/>
        </p:spPr>
      </p:pic>
      <p:pic>
        <p:nvPicPr>
          <p:cNvPr id="1028" name="Picture 4" descr="C:\Users\Mypc\Desktop\imag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562" y="4145280"/>
            <a:ext cx="2857500" cy="1206818"/>
          </a:xfrm>
          <a:prstGeom prst="rect">
            <a:avLst/>
          </a:prstGeom>
          <a:noFill/>
        </p:spPr>
      </p:pic>
      <p:pic>
        <p:nvPicPr>
          <p:cNvPr id="1030" name="Picture 6" descr="C:\Users\Mypc\Desktop\Blackberrys-Log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32064" y="5504688"/>
            <a:ext cx="2980754" cy="1353312"/>
          </a:xfrm>
          <a:prstGeom prst="rect">
            <a:avLst/>
          </a:prstGeom>
          <a:noFill/>
        </p:spPr>
      </p:pic>
      <p:pic>
        <p:nvPicPr>
          <p:cNvPr id="11266" name="Picture 2" descr="SRS Logist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3" y="247650"/>
            <a:ext cx="2286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68" y="2633123"/>
            <a:ext cx="1834335" cy="1132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49" y="2898775"/>
            <a:ext cx="1339997" cy="746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0" y="4190978"/>
            <a:ext cx="2181903" cy="844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47" y="4195274"/>
            <a:ext cx="2038350" cy="1056664"/>
          </a:xfrm>
          <a:prstGeom prst="rect">
            <a:avLst/>
          </a:prstGeom>
        </p:spPr>
      </p:pic>
      <p:sp>
        <p:nvSpPr>
          <p:cNvPr id="12" name="AutoShape 8" descr="blob:https://web.whatsapp.com/eaaa6232-cff7-4850-b3b8-e63d9ea1362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0" name="Picture 16" descr="Textile Machine - Sectional Warping Machine, Sectional Warper, Sizing  Machine, Narrow Fabric Machines, Warp Beam Trolley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792" y="5716407"/>
            <a:ext cx="4541701" cy="92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322" y="3900127"/>
            <a:ext cx="3695700" cy="1238250"/>
          </a:xfrm>
          <a:prstGeom prst="rect">
            <a:avLst/>
          </a:prstGeom>
        </p:spPr>
      </p:pic>
      <p:pic>
        <p:nvPicPr>
          <p:cNvPr id="34" name="Picture 2" descr="https://tiindia.com/wp-content/uploads/2021/07/ti-india-grey150x100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3" y="5138377"/>
            <a:ext cx="2227985" cy="157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One Logistics All Solution.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662988" y="3468688"/>
            <a:ext cx="2466975" cy="1714500"/>
          </a:xfrm>
        </p:spPr>
      </p:pic>
      <p:sp>
        <p:nvSpPr>
          <p:cNvPr id="143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Countinued…..</a:t>
            </a:r>
          </a:p>
        </p:txBody>
      </p:sp>
      <p:pic>
        <p:nvPicPr>
          <p:cNvPr id="1434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1900" y="3468688"/>
            <a:ext cx="2143125" cy="171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44925" y="1254125"/>
            <a:ext cx="2143125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Content Placeholder 1" descr="microtek"/>
          <p:cNvPicPr>
            <a:picLocks noGrp="1" noChangeAspect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9148763" y="1228725"/>
            <a:ext cx="1885950" cy="1504950"/>
          </a:xfrm>
        </p:spPr>
      </p:pic>
      <p:pic>
        <p:nvPicPr>
          <p:cNvPr id="12290" name="Picture 2" descr="SRS Logist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4" y="245269"/>
            <a:ext cx="2286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680552"/>
            <a:ext cx="2164496" cy="1282700"/>
          </a:xfrm>
          <a:prstGeom prst="rect">
            <a:avLst/>
          </a:prstGeom>
        </p:spPr>
      </p:pic>
      <p:pic>
        <p:nvPicPr>
          <p:cNvPr id="2052" name="Picture 4" descr="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18" y="3642823"/>
            <a:ext cx="1719262" cy="153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51" y="3642823"/>
            <a:ext cx="1982666" cy="15525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Google Shape;16391;p1"/>
          <p:cNvSpPr txBox="1">
            <a:spLocks noGrp="1"/>
          </p:cNvSpPr>
          <p:nvPr>
            <p:ph type="body" idx="1"/>
          </p:nvPr>
        </p:nvSpPr>
        <p:spPr>
          <a:xfrm>
            <a:off x="460375" y="1856488"/>
            <a:ext cx="61722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1" dirty="0"/>
              <a:t>Our WEB:-  </a:t>
            </a:r>
            <a:r>
              <a:rPr lang="en-IN" sz="2400" b="1" u="sng" dirty="0" smtClean="0">
                <a:solidFill>
                  <a:schemeClr val="hlink"/>
                </a:solidFill>
                <a:hlinkClick r:id="rId2"/>
              </a:rPr>
              <a:t>www.</a:t>
            </a:r>
            <a:r>
              <a:rPr lang="en-IN" sz="2400" b="1" u="sng" dirty="0" smtClean="0">
                <a:solidFill>
                  <a:schemeClr val="hlink"/>
                </a:solidFill>
              </a:rPr>
              <a:t>srslogistic.</a:t>
            </a:r>
            <a:r>
              <a:rPr lang="en-IN" sz="2400" b="1" dirty="0" smtClean="0">
                <a:solidFill>
                  <a:srgbClr val="44969F"/>
                </a:solidFill>
              </a:rPr>
              <a:t>co.in</a:t>
            </a:r>
            <a:r>
              <a:rPr lang="en-IN" sz="2400" b="1" dirty="0" smtClean="0"/>
              <a:t> </a:t>
            </a:r>
            <a:endParaRPr sz="2400" b="1"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2400" b="1" dirty="0"/>
              <a:t>Our Customer Care Number:-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IN" sz="1800" b="1" dirty="0"/>
              <a:t>     </a:t>
            </a:r>
            <a:r>
              <a:rPr lang="en-IN" sz="1800" b="1" dirty="0" smtClean="0"/>
              <a:t>Ph. No. 0161-5251112 </a:t>
            </a: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IN" sz="1800" b="1" dirty="0" smtClean="0"/>
              <a:t>Cell No. 8591925541,9646363737</a:t>
            </a:r>
            <a:endParaRPr sz="1800" b="1" dirty="0"/>
          </a:p>
          <a:p>
            <a:pPr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IN" sz="1800" b="1" dirty="0"/>
              <a:t>Email @:- </a:t>
            </a:r>
            <a:r>
              <a:rPr lang="en-IN" sz="1800" b="1" u="sng" dirty="0" smtClean="0">
                <a:hlinkClick r:id="rId3"/>
              </a:rPr>
              <a:t>info@srslogistic.co.in</a:t>
            </a:r>
            <a:r>
              <a:rPr lang="en-IN" sz="1800" b="1" u="sng" dirty="0" smtClean="0"/>
              <a:t>                    </a:t>
            </a:r>
            <a:r>
              <a:rPr lang="en-IN" sz="1800" b="1" u="sng" dirty="0"/>
              <a:t>brijesh89123@gmail.com </a:t>
            </a:r>
          </a:p>
          <a:p>
            <a:pPr marL="0" lvl="0" indent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dirty="0">
              <a:solidFill>
                <a:srgbClr val="FFFF00"/>
              </a:solidFill>
            </a:endParaRPr>
          </a:p>
        </p:txBody>
      </p:sp>
      <p:sp>
        <p:nvSpPr>
          <p:cNvPr id="16392" name="Google Shape;16392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dirty="0"/>
              <a:t>Our Network &amp; Other:-</a:t>
            </a:r>
            <a:endParaRPr dirty="0"/>
          </a:p>
        </p:txBody>
      </p:sp>
      <p:sp>
        <p:nvSpPr>
          <p:cNvPr id="16394" name="Google Shape;16394;p1" descr="Image result for 3 years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14" name="Picture 2" descr="SRS Logis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166"/>
            <a:ext cx="2286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b="1" dirty="0" smtClean="0"/>
              <a:t>ALL KARNATAKA</a:t>
            </a:r>
          </a:p>
          <a:p>
            <a:r>
              <a:rPr lang="en-US" sz="1800" b="1" dirty="0" smtClean="0"/>
              <a:t>ALL TELANGANA</a:t>
            </a:r>
          </a:p>
          <a:p>
            <a:r>
              <a:rPr lang="en-US" sz="1800" b="1" dirty="0" smtClean="0"/>
              <a:t>ALL TAMIL NADU</a:t>
            </a:r>
          </a:p>
          <a:p>
            <a:r>
              <a:rPr lang="en-US" sz="1800" b="1" dirty="0" smtClean="0"/>
              <a:t>ALL MAHARASHTRA</a:t>
            </a:r>
          </a:p>
          <a:p>
            <a:r>
              <a:rPr lang="en-US" sz="1800" b="1" dirty="0" smtClean="0"/>
              <a:t>ALL EAST INDIA</a:t>
            </a:r>
          </a:p>
          <a:p>
            <a:r>
              <a:rPr lang="en-US" sz="1800" b="1" dirty="0" smtClean="0"/>
              <a:t>ALL WEST BENGAL</a:t>
            </a:r>
          </a:p>
          <a:p>
            <a:r>
              <a:rPr lang="en-US" sz="1800" b="1" dirty="0" smtClean="0"/>
              <a:t>ALL UTTAR PRADESH</a:t>
            </a:r>
          </a:p>
          <a:p>
            <a:r>
              <a:rPr lang="en-US" sz="1800" b="1" dirty="0" smtClean="0"/>
              <a:t>ALL BIHAR</a:t>
            </a:r>
          </a:p>
          <a:p>
            <a:r>
              <a:rPr lang="en-US" sz="1800" b="1" dirty="0" smtClean="0"/>
              <a:t>PAN INDIA SERVICE ALSO AVAILABLE 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1800" b="1" dirty="0" smtClean="0"/>
              <a:t> Door to Door Pickup and Delivery Service </a:t>
            </a:r>
          </a:p>
          <a:p>
            <a:endParaRPr lang="en-US" sz="1800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30638" y="1481138"/>
            <a:ext cx="4530725" cy="4525962"/>
          </a:xfrm>
        </p:spPr>
      </p:pic>
      <p:pic>
        <p:nvPicPr>
          <p:cNvPr id="5" name="Picture 2" descr="SRS Logis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4" y="245269"/>
            <a:ext cx="2286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490538" y="1417638"/>
            <a:ext cx="11531600" cy="45259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IN" sz="4400" dirty="0" smtClean="0"/>
              <a:t>Vision:-</a:t>
            </a:r>
          </a:p>
          <a:p>
            <a:pPr marL="0" indent="0" eaLnBrk="1" hangingPunct="1">
              <a:buFontTx/>
              <a:buNone/>
            </a:pPr>
            <a:r>
              <a:rPr lang="en-IN" sz="2800" dirty="0" smtClean="0"/>
              <a:t>“We want to be the Largest Supply Chain solution provider”</a:t>
            </a:r>
            <a:endParaRPr lang="en-IN" dirty="0" smtClean="0"/>
          </a:p>
          <a:p>
            <a:pPr marL="0" indent="0" eaLnBrk="1" hangingPunct="1">
              <a:buFontTx/>
              <a:buNone/>
            </a:pPr>
            <a:endParaRPr lang="en-IN" dirty="0" smtClean="0"/>
          </a:p>
          <a:p>
            <a:pPr marL="0" indent="0" eaLnBrk="1" hangingPunct="1">
              <a:buFontTx/>
              <a:buNone/>
            </a:pPr>
            <a:r>
              <a:rPr lang="en-IN" sz="4000" dirty="0" smtClean="0"/>
              <a:t>Mission:-</a:t>
            </a:r>
          </a:p>
          <a:p>
            <a:pPr marL="0" indent="0" eaLnBrk="1" hangingPunct="1">
              <a:buFontTx/>
              <a:buNone/>
            </a:pPr>
            <a:r>
              <a:rPr lang="en-IN" sz="2800" dirty="0" smtClean="0"/>
              <a:t>“We want our customers , employees as well organisation more successful”</a:t>
            </a:r>
          </a:p>
          <a:p>
            <a:pPr marL="0" indent="0" eaLnBrk="1" hangingPunct="1">
              <a:buFontTx/>
              <a:buNone/>
            </a:pPr>
            <a:endParaRPr lang="en-IN" b="1" dirty="0" smtClean="0">
              <a:solidFill>
                <a:srgbClr val="FFFF00"/>
              </a:solidFill>
            </a:endParaRPr>
          </a:p>
          <a:p>
            <a:pPr marL="0" indent="0" eaLnBrk="1" hangingPunct="1">
              <a:buFontTx/>
              <a:buNone/>
            </a:pPr>
            <a:endParaRPr lang="en-IN" b="1" dirty="0" smtClean="0">
              <a:solidFill>
                <a:srgbClr val="FFFF00"/>
              </a:solidFill>
            </a:endParaRPr>
          </a:p>
        </p:txBody>
      </p:sp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smtClean="0"/>
              <a:t>Our Vision &amp; Mission:-</a:t>
            </a:r>
          </a:p>
        </p:txBody>
      </p:sp>
      <p:pic>
        <p:nvPicPr>
          <p:cNvPr id="410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6263" y="5535613"/>
            <a:ext cx="2074862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0488" y="1817688"/>
            <a:ext cx="159067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SRS Logis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" y="274638"/>
            <a:ext cx="2286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646113" y="1377950"/>
            <a:ext cx="8947150" cy="4195763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endParaRPr lang="en-IN" b="1" dirty="0" smtClean="0">
              <a:solidFill>
                <a:srgbClr val="FFFF00"/>
              </a:solidFill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en-IN" dirty="0" smtClean="0"/>
              <a:t>Surface Mode (FTL&amp; PTL</a:t>
            </a:r>
            <a:r>
              <a:rPr lang="en-IN" dirty="0" smtClean="0"/>
              <a:t>)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IN" dirty="0" smtClean="0"/>
              <a:t>By Train/Air</a:t>
            </a:r>
            <a:endParaRPr lang="en-IN" dirty="0" smtClean="0"/>
          </a:p>
          <a:p>
            <a:pPr marL="457200" indent="-457200" eaLnBrk="1" hangingPunct="1">
              <a:buFontTx/>
              <a:buAutoNum type="arabicPeriod"/>
            </a:pPr>
            <a:r>
              <a:rPr lang="en-IN" dirty="0" smtClean="0"/>
              <a:t>Ecommerce Delivery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IN" dirty="0" smtClean="0"/>
              <a:t>Mobile Service Logistics 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IN" dirty="0" smtClean="0"/>
              <a:t>Reverse Logistics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en-IN" dirty="0" smtClean="0"/>
              <a:t>Warehousing – Strategic location </a:t>
            </a: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smtClean="0"/>
              <a:t>Our Product’s:-</a:t>
            </a: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1650" y="2405063"/>
            <a:ext cx="34417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SRS Logis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60" y="274638"/>
            <a:ext cx="2286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IN" sz="2800" dirty="0"/>
              <a:t>This product is for all such customer’s who desire in prompt connection &amp; delivery of their Good’s\Media thru </a:t>
            </a:r>
            <a:r>
              <a:rPr lang="en-IN" sz="2800" dirty="0" smtClean="0"/>
              <a:t>Surface/Train/Air/ </a:t>
            </a:r>
            <a:r>
              <a:rPr lang="en-IN" sz="2800" dirty="0"/>
              <a:t>Cargo </a:t>
            </a:r>
            <a:r>
              <a:rPr lang="en-IN" sz="2800" dirty="0" smtClean="0"/>
              <a:t>Mode.</a:t>
            </a:r>
          </a:p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SRS Logistic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is specialized in offering logistics solution for entire </a:t>
            </a:r>
            <a:r>
              <a:rPr lang="en-US" sz="2800" dirty="0" smtClean="0"/>
              <a:t>Pan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India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/>
              <a:t>with fastest delivery/service network &amp; Optimum cost</a:t>
            </a:r>
            <a:endParaRPr lang="en-IN" dirty="0"/>
          </a:p>
          <a:p>
            <a:pPr marL="0" indent="0" eaLnBrk="1" hangingPunct="1">
              <a:buFontTx/>
              <a:buNone/>
              <a:defRPr/>
            </a:pPr>
            <a:endParaRPr lang="en-IN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dirty="0" smtClean="0"/>
              <a:t>Surface/Train/Air</a:t>
            </a:r>
            <a:endParaRPr lang="en-IN" dirty="0" smtClean="0"/>
          </a:p>
        </p:txBody>
      </p:sp>
      <p:pic>
        <p:nvPicPr>
          <p:cNvPr id="614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5188" y="4011613"/>
            <a:ext cx="3394075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SRS Logis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423"/>
            <a:ext cx="2286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RS Logis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376250"/>
            <a:ext cx="1425087" cy="75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157" y="4376250"/>
            <a:ext cx="3394075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SRS Logis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70" y="4754808"/>
            <a:ext cx="1406768" cy="7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232" y="3742592"/>
            <a:ext cx="2976562" cy="2024429"/>
          </a:xfrm>
          <a:prstGeom prst="rect">
            <a:avLst/>
          </a:prstGeom>
        </p:spPr>
      </p:pic>
      <p:pic>
        <p:nvPicPr>
          <p:cNvPr id="3076" name="Picture 4" descr="Indian Train Png - Train 18 New Icf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72" y="5381625"/>
            <a:ext cx="3105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568325" y="1336675"/>
            <a:ext cx="10972800" cy="4708525"/>
          </a:xfrm>
        </p:spPr>
        <p:txBody>
          <a:bodyPr/>
          <a:lstStyle/>
          <a:p>
            <a:pPr eaLnBrk="1" hangingPunct="1"/>
            <a:r>
              <a:rPr lang="en-IN" sz="2400" dirty="0" smtClean="0"/>
              <a:t>This product is exclusively designed for ecommerce clients who want their shipments to be priorities &amp; deliver’s to their customer’s with skilled people’s &amp; handles properly</a:t>
            </a:r>
          </a:p>
          <a:p>
            <a:pPr eaLnBrk="1" hangingPunct="1"/>
            <a:r>
              <a:rPr lang="en-IN" sz="2400" dirty="0" smtClean="0"/>
              <a:t>We also works on Reverse </a:t>
            </a:r>
            <a:r>
              <a:rPr lang="en-IN" sz="2400" dirty="0" err="1" smtClean="0"/>
              <a:t>Logistcs</a:t>
            </a:r>
            <a:r>
              <a:rPr lang="en-IN" sz="2400" dirty="0" smtClean="0"/>
              <a:t>\ Ecommerce shipments merchant pick-up’s\ B2C model</a:t>
            </a:r>
          </a:p>
          <a:p>
            <a:pPr eaLnBrk="1" hangingPunct="1"/>
            <a:r>
              <a:rPr lang="en-IN" sz="2400" dirty="0" smtClean="0"/>
              <a:t>We returns &amp; deposit your COD amount in next 24 hours of the delivery of your product, because we don’t want to earn a single profit from your COD Amount</a:t>
            </a:r>
          </a:p>
          <a:p>
            <a:pPr eaLnBrk="1" hangingPunct="1"/>
            <a:r>
              <a:rPr lang="en-IN" sz="2400" dirty="0" smtClean="0"/>
              <a:t>We serve this product as per your requirement &amp; convenience </a:t>
            </a:r>
          </a:p>
          <a:p>
            <a:pPr eaLnBrk="1" hangingPunct="1"/>
            <a:endParaRPr lang="en-IN" sz="2400" dirty="0" smtClean="0">
              <a:solidFill>
                <a:srgbClr val="FFFF00"/>
              </a:solidFill>
            </a:endParaRPr>
          </a:p>
          <a:p>
            <a:pPr eaLnBrk="1" hangingPunct="1"/>
            <a:endParaRPr lang="en-IN" sz="2400" dirty="0" smtClean="0">
              <a:solidFill>
                <a:srgbClr val="FFFF00"/>
              </a:solidFill>
            </a:endParaRPr>
          </a:p>
        </p:txBody>
      </p:sp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smtClean="0"/>
              <a:t>Ecommerce</a:t>
            </a:r>
          </a:p>
        </p:txBody>
      </p:sp>
      <p:pic>
        <p:nvPicPr>
          <p:cNvPr id="717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713" y="5216525"/>
            <a:ext cx="246697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7463" y="5008563"/>
            <a:ext cx="35147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SRS Logist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274638"/>
            <a:ext cx="2286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609600" y="1273175"/>
            <a:ext cx="10972800" cy="4852988"/>
          </a:xfrm>
        </p:spPr>
        <p:txBody>
          <a:bodyPr/>
          <a:lstStyle/>
          <a:p>
            <a:pPr eaLnBrk="1" hangingPunct="1"/>
            <a:r>
              <a:rPr lang="en-IN" sz="2400" dirty="0" smtClean="0"/>
              <a:t>This product is exclusively designed for all those customers who just want their product’s ware housing has to be done by some reliable people’s</a:t>
            </a:r>
          </a:p>
          <a:p>
            <a:pPr eaLnBrk="1" hangingPunct="1"/>
            <a:r>
              <a:rPr lang="en-IN" sz="2400" dirty="0" smtClean="0"/>
              <a:t>There are multiple kind of Ware House Management &amp; options are available on different locations</a:t>
            </a:r>
          </a:p>
          <a:p>
            <a:pPr eaLnBrk="1" hangingPunct="1"/>
            <a:r>
              <a:rPr lang="en-IN" sz="2400" dirty="0" smtClean="0"/>
              <a:t>We are always ready to understand your concern &amp; provide you the complete B2B or B2C logistics solution</a:t>
            </a:r>
          </a:p>
          <a:p>
            <a:pPr eaLnBrk="1" hangingPunct="1"/>
            <a:endParaRPr lang="en-IN" sz="2400" dirty="0" smtClean="0">
              <a:solidFill>
                <a:srgbClr val="FFFF00"/>
              </a:solidFill>
            </a:endParaRPr>
          </a:p>
        </p:txBody>
      </p:sp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smtClean="0"/>
              <a:t>Warehouse Management</a:t>
            </a:r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9063" y="4044950"/>
            <a:ext cx="26670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57900" y="4044950"/>
            <a:ext cx="2952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4044950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5188" y="4044950"/>
            <a:ext cx="25431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58446">
            <a:off x="8724900" y="5203825"/>
            <a:ext cx="4667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SRS Logist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52" y="217488"/>
            <a:ext cx="2286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3942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IN" sz="2100" dirty="0" smtClean="0"/>
              <a:t>We believe in customer first relationship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IN" sz="2100" dirty="0" smtClean="0"/>
              <a:t>We understand Indian-Geography 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IN" sz="2100" dirty="0" smtClean="0"/>
              <a:t>We understand Logistics\Supply chain &amp; Transportation that’s why running a </a:t>
            </a:r>
            <a:r>
              <a:rPr lang="en-IN" sz="2100" dirty="0" smtClean="0"/>
              <a:t>Proprietorship </a:t>
            </a:r>
            <a:r>
              <a:rPr lang="en-IN" sz="2100" dirty="0" smtClean="0"/>
              <a:t>Organisation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IN" sz="2100" dirty="0" smtClean="0"/>
              <a:t>We know the importance of your business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IN" sz="2100" dirty="0" smtClean="0"/>
              <a:t>We know the ecommerce demand &amp; their future progress\growth in among entire Industry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IN" sz="2100" dirty="0" smtClean="0"/>
              <a:t>We are the team of core Operations &amp; Sales back ground with the sound knowledge of Finance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IN" sz="2100" dirty="0" smtClean="0"/>
              <a:t>We works into Online Software designed specially for all products &amp; requirement of the industry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IN" sz="2100" dirty="0" smtClean="0"/>
              <a:t>All shipment\product can be track &amp; trace upon our WEB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IN" sz="2100" dirty="0" smtClean="0"/>
              <a:t>There will be regular MIS of your valuable shipments</a:t>
            </a:r>
            <a:endParaRPr lang="en-IN" sz="2600" dirty="0" smtClean="0"/>
          </a:p>
          <a:p>
            <a:pPr marL="457200" indent="-457200" eaLnBrk="1" hangingPunct="1">
              <a:lnSpc>
                <a:spcPct val="90000"/>
              </a:lnSpc>
              <a:buFontTx/>
              <a:buNone/>
            </a:pPr>
            <a:endParaRPr lang="en-IN" sz="2600" b="1" dirty="0" smtClean="0">
              <a:solidFill>
                <a:srgbClr val="FFFF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27038"/>
            <a:ext cx="11014075" cy="1177925"/>
          </a:xfrm>
        </p:spPr>
        <p:txBody>
          <a:bodyPr/>
          <a:lstStyle/>
          <a:p>
            <a:pPr eaLnBrk="1" hangingPunct="1">
              <a:defRPr/>
            </a:pPr>
            <a:r>
              <a:rPr lang="en-IN" dirty="0"/>
              <a:t>Why someone should choose </a:t>
            </a:r>
            <a:r>
              <a:rPr lang="en-IN" dirty="0" smtClean="0"/>
              <a:t> </a:t>
            </a:r>
            <a:r>
              <a:rPr lang="en-IN" b="1" dirty="0" smtClean="0">
                <a:solidFill>
                  <a:srgbClr val="00B050"/>
                </a:solidFill>
              </a:rPr>
              <a:t>SRSL</a:t>
            </a:r>
            <a:r>
              <a:rPr lang="en-IN" dirty="0" smtClean="0"/>
              <a:t>?</a:t>
            </a:r>
            <a:endParaRPr lang="en-IN" dirty="0"/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81779" y="5545015"/>
            <a:ext cx="2143125" cy="120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SRS Logis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406"/>
            <a:ext cx="1312985" cy="73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sz="2400" smtClean="0"/>
              <a:t>We have exclusively designed the best Online Software available in the market considering the current challenges &amp; requirements</a:t>
            </a:r>
          </a:p>
          <a:p>
            <a:pPr eaLnBrk="1" hangingPunct="1"/>
            <a:r>
              <a:rPr lang="en-IN" sz="2400" smtClean="0"/>
              <a:t>We believe in one click reports</a:t>
            </a:r>
          </a:p>
          <a:p>
            <a:pPr eaLnBrk="1" hangingPunct="1"/>
            <a:r>
              <a:rPr lang="en-IN" sz="2400" smtClean="0"/>
              <a:t>All shipments tracking available upon WEB</a:t>
            </a:r>
          </a:p>
          <a:p>
            <a:pPr eaLnBrk="1" hangingPunct="1"/>
            <a:endParaRPr lang="en-IN" sz="2400" smtClean="0">
              <a:solidFill>
                <a:srgbClr val="FFFF00"/>
              </a:solidFill>
            </a:endParaRPr>
          </a:p>
        </p:txBody>
      </p:sp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N" smtClean="0"/>
              <a:t>Our IT\Software</a:t>
            </a:r>
          </a:p>
        </p:txBody>
      </p:sp>
      <p:pic>
        <p:nvPicPr>
          <p:cNvPr id="1024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0738" y="4375150"/>
            <a:ext cx="30765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4425" y="4251325"/>
            <a:ext cx="2754313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3688" y="4375150"/>
            <a:ext cx="30670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SRS Logist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" y="327025"/>
            <a:ext cx="2286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IN" sz="2800" smtClean="0"/>
              <a:t>There are  +10 years fully experienced leadership team engaged with us to serve you better &amp; understand how to serve in different \difficult situations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IN" sz="4000" dirty="0"/>
              <a:t>Our Operations &amp;</a:t>
            </a:r>
            <a:br>
              <a:rPr lang="en-IN" sz="4000" dirty="0"/>
            </a:br>
            <a:r>
              <a:rPr lang="en-IN" sz="4000" dirty="0"/>
              <a:t>Customer Service Team</a:t>
            </a:r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3850" y="4338638"/>
            <a:ext cx="2466975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5075" y="4121150"/>
            <a:ext cx="24479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3000" y="423545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24625" y="4173538"/>
            <a:ext cx="2600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SRS Logist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7" y="327025"/>
            <a:ext cx="22860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operate">
  <a:themeElements>
    <a:clrScheme name="Business Cooper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siness Cooperate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Business Cooper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Cooper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Cooper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515</Words>
  <Application>Microsoft Office PowerPoint</Application>
  <PresentationFormat>Widescreen</PresentationFormat>
  <Paragraphs>70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SimSun</vt:lpstr>
      <vt:lpstr>Arial</vt:lpstr>
      <vt:lpstr>Rockwell Extra Bold</vt:lpstr>
      <vt:lpstr>Segoe Print</vt:lpstr>
      <vt:lpstr>Business Cooperate</vt:lpstr>
      <vt:lpstr>SRS LOGISTIC</vt:lpstr>
      <vt:lpstr>Our Vision &amp; Mission:-</vt:lpstr>
      <vt:lpstr>Our Product’s:-</vt:lpstr>
      <vt:lpstr>Surface/Train/Air</vt:lpstr>
      <vt:lpstr>Ecommerce</vt:lpstr>
      <vt:lpstr>Warehouse Management</vt:lpstr>
      <vt:lpstr>Why someone should choose  SRSL?</vt:lpstr>
      <vt:lpstr>Our IT\Software</vt:lpstr>
      <vt:lpstr>Our Operations &amp; Customer Service Team</vt:lpstr>
      <vt:lpstr>Our Marketing &amp; Sales Team</vt:lpstr>
      <vt:lpstr>Our Valued Customer’s:-</vt:lpstr>
      <vt:lpstr>Countinued…..</vt:lpstr>
      <vt:lpstr>Our Network &amp; Other:-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SRS LOGISTIC</dc:title>
  <dc:creator>hp</dc:creator>
  <cp:lastModifiedBy>hp</cp:lastModifiedBy>
  <cp:revision>15</cp:revision>
  <dcterms:modified xsi:type="dcterms:W3CDTF">2026-02-03T09:27:30Z</dcterms:modified>
</cp:coreProperties>
</file>